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</p:sldIdLst>
  <p:sldSz cy="5143500" cx="9144000"/>
  <p:notesSz cx="6858000" cy="9144000"/>
  <p:embeddedFontLst>
    <p:embeddedFont>
      <p:font typeface="Nunito"/>
      <p:regular r:id="rId33"/>
      <p:bold r:id="rId34"/>
      <p:italic r:id="rId35"/>
      <p:boldItalic r:id="rId36"/>
    </p:embeddedFont>
    <p:embeddedFont>
      <p:font typeface="Maven Pro"/>
      <p:regular r:id="rId37"/>
      <p:bold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Nunito-regular.fntdata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Nunito-italic.fntdata"/><Relationship Id="rId12" Type="http://schemas.openxmlformats.org/officeDocument/2006/relationships/slide" Target="slides/slide7.xml"/><Relationship Id="rId34" Type="http://schemas.openxmlformats.org/officeDocument/2006/relationships/font" Target="fonts/Nunito-bold.fntdata"/><Relationship Id="rId15" Type="http://schemas.openxmlformats.org/officeDocument/2006/relationships/slide" Target="slides/slide10.xml"/><Relationship Id="rId37" Type="http://schemas.openxmlformats.org/officeDocument/2006/relationships/font" Target="fonts/MavenPro-regular.fntdata"/><Relationship Id="rId14" Type="http://schemas.openxmlformats.org/officeDocument/2006/relationships/slide" Target="slides/slide9.xml"/><Relationship Id="rId36" Type="http://schemas.openxmlformats.org/officeDocument/2006/relationships/font" Target="fonts/Nunito-bold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38" Type="http://schemas.openxmlformats.org/officeDocument/2006/relationships/font" Target="fonts/MavenPro-bold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238e5b2f9db_0_7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238e5b2f9db_0_7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238e5b2f9db_0_7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238e5b2f9db_0_7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238e5b2f9db_0_7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238e5b2f9db_0_7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238e5b2f9db_0_7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238e5b2f9db_0_7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238e5b2f9db_0_7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238e5b2f9db_0_7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238e5b2f9db_0_7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238e5b2f9db_0_7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238e5b2f9db_0_7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238e5b2f9db_0_7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238e5b2f9db_0_7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238e5b2f9db_0_7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238e5b2f9db_0_7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238e5b2f9db_0_7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238e5b2f9db_0_7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238e5b2f9db_0_7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238e5b2f9db_0_2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238e5b2f9db_0_2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2378b36705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2378b36705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2378b36705f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2378b36705f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2378b36705f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2378b36705f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2378b36705f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2378b36705f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2378b36705f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2378b36705f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2378b36705f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2378b36705f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2378b36705f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2378b36705f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2378b36705f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2378b36705f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238e5b2f9db_0_2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238e5b2f9db_0_2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238e5b2f9db_0_6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238e5b2f9db_0_6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238e5b2f9db_0_6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238e5b2f9db_0_6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238e5b2f9db_0_6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238e5b2f9db_0_6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238e5b2f9db_0_6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238e5b2f9db_0_6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238e5b2f9db_0_7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238e5b2f9db_0_7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238e5b2f9db_0_7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238e5b2f9db_0_7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3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fmla="val 8244818" name="adj1"/>
                  <a:gd fmla="val 16246175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fmla="val 8801158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fmla="val 1255410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" name="Google Shape;46;p2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2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68" name="Google Shape;268;p11"/>
          <p:cNvSpPr txBox="1"/>
          <p:nvPr>
            <p:ph hasCustomPrompt="1"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0" name="Google Shape;270;p1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2" name="Google Shape;82;p3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p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9" name="Google Shape;89;p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0" name="Google Shape;90;p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6" name="Google Shape;96;p5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7" name="Google Shape;97;p5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4" name="Google Shape;104;p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" name="Google Shape;109;p7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0" name="Google Shape;110;p7"/>
          <p:cNvSpPr txBox="1"/>
          <p:nvPr>
            <p:ph idx="1" type="body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1" name="Google Shape;111;p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5" name="Google Shape;125;p8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" name="Google Shape;131;p9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2" name="Google Shape;132;p9"/>
          <p:cNvSpPr txBox="1"/>
          <p:nvPr>
            <p:ph idx="1" type="subTitle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3" name="Google Shape;133;p9"/>
          <p:cNvSpPr txBox="1"/>
          <p:nvPr>
            <p:ph idx="2" type="body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" name="Google Shape;139;p10"/>
          <p:cNvSpPr txBox="1"/>
          <p:nvPr>
            <p:ph idx="1" type="body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40" name="Google Shape;140;p1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ment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png"/><Relationship Id="rId4" Type="http://schemas.openxmlformats.org/officeDocument/2006/relationships/image" Target="../media/image2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5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4.png"/><Relationship Id="rId4" Type="http://schemas.openxmlformats.org/officeDocument/2006/relationships/image" Target="../media/image2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3.png"/><Relationship Id="rId4" Type="http://schemas.openxmlformats.org/officeDocument/2006/relationships/image" Target="../media/image3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Relationship Id="rId4" Type="http://schemas.openxmlformats.org/officeDocument/2006/relationships/image" Target="../media/image4.png"/><Relationship Id="rId5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3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Proximal Policy Optimization</a:t>
            </a:r>
            <a:endParaRPr/>
          </a:p>
        </p:txBody>
      </p:sp>
      <p:sp>
        <p:nvSpPr>
          <p:cNvPr id="278" name="Google Shape;278;p13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 Avery Iorio and Christopher Metcalfe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22"/>
          <p:cNvSpPr txBox="1"/>
          <p:nvPr>
            <p:ph type="title"/>
          </p:nvPr>
        </p:nvSpPr>
        <p:spPr>
          <a:xfrm>
            <a:off x="1303800" y="598575"/>
            <a:ext cx="74601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Policy Improvement Theorem and Optimal Policy</a:t>
            </a:r>
            <a:endParaRPr/>
          </a:p>
        </p:txBody>
      </p:sp>
      <p:pic>
        <p:nvPicPr>
          <p:cNvPr id="338" name="Google Shape;33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8700" y="1781175"/>
            <a:ext cx="7586601" cy="293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23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Q-Learning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p23"/>
          <p:cNvSpPr txBox="1"/>
          <p:nvPr>
            <p:ph idx="1" type="body"/>
          </p:nvPr>
        </p:nvSpPr>
        <p:spPr>
          <a:xfrm>
            <a:off x="1303800" y="13009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0675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50"/>
              <a:buChar char="●"/>
            </a:pPr>
            <a:r>
              <a:rPr lang="en" sz="1450">
                <a:solidFill>
                  <a:srgbClr val="000000"/>
                </a:solidFill>
                <a:highlight>
                  <a:srgbClr val="FFFFFF"/>
                </a:highlight>
              </a:rPr>
              <a:t>Q-Learning is a type of off-policy temporal difference reinforcement learning algorithm </a:t>
            </a:r>
            <a:endParaRPr sz="145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-320675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50"/>
              <a:buChar char="●"/>
            </a:pPr>
            <a:r>
              <a:rPr lang="en" sz="1450">
                <a:solidFill>
                  <a:srgbClr val="000000"/>
                </a:solidFill>
                <a:highlight>
                  <a:srgbClr val="FFFFFF"/>
                </a:highlight>
              </a:rPr>
              <a:t>Generally utilizes an </a:t>
            </a:r>
            <a:r>
              <a:rPr lang="en" sz="14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ε-greedy policy to facilitate exploration</a:t>
            </a:r>
            <a:endParaRPr sz="145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20675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50"/>
              <a:buChar char="●"/>
            </a:pPr>
            <a:r>
              <a:rPr lang="en" sz="1450">
                <a:solidFill>
                  <a:srgbClr val="000000"/>
                </a:solidFill>
                <a:highlight>
                  <a:srgbClr val="FFFFFF"/>
                </a:highlight>
              </a:rPr>
              <a:t>Theory requires visitation of all state-action pairs infinitely many times for convergence </a:t>
            </a:r>
            <a:endParaRPr sz="145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-320675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50"/>
              <a:buChar char="●"/>
            </a:pPr>
            <a:r>
              <a:rPr lang="en" sz="1450">
                <a:solidFill>
                  <a:srgbClr val="000000"/>
                </a:solidFill>
                <a:highlight>
                  <a:srgbClr val="FFFFFF"/>
                </a:highlight>
              </a:rPr>
              <a:t>Functions well for problems with discrete action and state space</a:t>
            </a:r>
            <a:endParaRPr sz="145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2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ε-Greedy Policies</a:t>
            </a:r>
            <a:endParaRPr/>
          </a:p>
        </p:txBody>
      </p:sp>
      <p:sp>
        <p:nvSpPr>
          <p:cNvPr id="350" name="Google Shape;350;p2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51" name="Google Shape;35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9950" y="1841199"/>
            <a:ext cx="8234949" cy="173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2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Temporal Difference Learning</a:t>
            </a:r>
            <a:endParaRPr/>
          </a:p>
        </p:txBody>
      </p:sp>
      <p:pic>
        <p:nvPicPr>
          <p:cNvPr id="357" name="Google Shape;35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050" y="1457134"/>
            <a:ext cx="8181899" cy="29408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2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On-Policy vs Off-Policy</a:t>
            </a:r>
            <a:endParaRPr/>
          </a:p>
        </p:txBody>
      </p:sp>
      <p:sp>
        <p:nvSpPr>
          <p:cNvPr id="363" name="Google Shape;363;p26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64" name="Google Shape;36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3438" y="1597875"/>
            <a:ext cx="8485727" cy="182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2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Q-Learning Algorithm</a:t>
            </a:r>
            <a:endParaRPr/>
          </a:p>
        </p:txBody>
      </p:sp>
      <p:pic>
        <p:nvPicPr>
          <p:cNvPr id="370" name="Google Shape;37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3900" y="1293325"/>
            <a:ext cx="8015548" cy="3309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5" name="Google Shape;37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6910" y="2106387"/>
            <a:ext cx="4630175" cy="3037125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2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Deep Q-Networks</a:t>
            </a:r>
            <a:endParaRPr/>
          </a:p>
        </p:txBody>
      </p:sp>
      <p:sp>
        <p:nvSpPr>
          <p:cNvPr id="377" name="Google Shape;377;p28"/>
          <p:cNvSpPr txBox="1"/>
          <p:nvPr>
            <p:ph idx="1" type="body"/>
          </p:nvPr>
        </p:nvSpPr>
        <p:spPr>
          <a:xfrm>
            <a:off x="1303800" y="1393775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Extend Q-Learning to large state-space problems, replace table of Q(s,a) values with function that approximates the Q-value function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DQN utilizes a neural network to approximate Q-value function 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29"/>
          <p:cNvSpPr txBox="1"/>
          <p:nvPr>
            <p:ph type="title"/>
          </p:nvPr>
        </p:nvSpPr>
        <p:spPr>
          <a:xfrm>
            <a:off x="1303800" y="598575"/>
            <a:ext cx="76167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Casting the problem to the supervised setting </a:t>
            </a:r>
            <a:endParaRPr/>
          </a:p>
        </p:txBody>
      </p:sp>
      <p:pic>
        <p:nvPicPr>
          <p:cNvPr id="383" name="Google Shape;38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8700" y="1521800"/>
            <a:ext cx="7086600" cy="118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3650" y="2786693"/>
            <a:ext cx="7616702" cy="12391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30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Limitations of DQN</a:t>
            </a:r>
            <a:endParaRPr/>
          </a:p>
        </p:txBody>
      </p:sp>
      <p:sp>
        <p:nvSpPr>
          <p:cNvPr id="390" name="Google Shape;390;p30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91" name="Google Shape;39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8188" y="1851924"/>
            <a:ext cx="7287626" cy="1273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31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Policy Gradient Methods</a:t>
            </a:r>
            <a:endParaRPr/>
          </a:p>
        </p:txBody>
      </p:sp>
      <p:pic>
        <p:nvPicPr>
          <p:cNvPr id="397" name="Google Shape;39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088" y="1462150"/>
            <a:ext cx="7581825" cy="277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 and Motivations</a:t>
            </a:r>
            <a:endParaRPr/>
          </a:p>
        </p:txBody>
      </p:sp>
      <p:sp>
        <p:nvSpPr>
          <p:cNvPr id="284" name="Google Shape;284;p14"/>
          <p:cNvSpPr txBox="1"/>
          <p:nvPr>
            <p:ph idx="1" type="body"/>
          </p:nvPr>
        </p:nvSpPr>
        <p:spPr>
          <a:xfrm>
            <a:off x="1056750" y="1464125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Sought to give a pedagogical exploration of Proximal Policy Optimization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Core paper reviewed was Proximal Policy Optimization Algorithms by John Schulman, Filip Wolski, Prafulla Dhariwal, Alec Radford, Oleg Klimov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Paper came out in 2017 from OpenAI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Sought to provide a robust, data efficient algorithm with the reliability of TRPO utilizing only first-order methods.  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32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Policy Gradient Method Improvements</a:t>
            </a:r>
            <a:endParaRPr/>
          </a:p>
        </p:txBody>
      </p:sp>
      <p:pic>
        <p:nvPicPr>
          <p:cNvPr id="403" name="Google Shape;40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6388" y="1853700"/>
            <a:ext cx="8051223" cy="2097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33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 Introduction to Proximal Policy Optimization - KL Divergence</a:t>
            </a:r>
            <a:endParaRPr/>
          </a:p>
        </p:txBody>
      </p:sp>
      <p:pic>
        <p:nvPicPr>
          <p:cNvPr id="409" name="Google Shape;40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000" y="1714050"/>
            <a:ext cx="7870825" cy="296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3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 Introduction to PPO - Probability Ratio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p34"/>
          <p:cNvSpPr txBox="1"/>
          <p:nvPr>
            <p:ph idx="1" type="body"/>
          </p:nvPr>
        </p:nvSpPr>
        <p:spPr>
          <a:xfrm>
            <a:off x="1303800" y="3758325"/>
            <a:ext cx="7030500" cy="77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This ration can be used to model how different a new policy is from the previous policy.</a:t>
            </a:r>
            <a:endParaRPr/>
          </a:p>
        </p:txBody>
      </p:sp>
      <p:pic>
        <p:nvPicPr>
          <p:cNvPr id="416" name="Google Shape;41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3499" y="1658625"/>
            <a:ext cx="7743751" cy="1946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3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 Introduction to PPO - Trust Region Policy Optimization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22" name="Google Shape;42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8625" y="2127125"/>
            <a:ext cx="8400850" cy="195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3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PPO with CLIP</a:t>
            </a:r>
            <a:endParaRPr/>
          </a:p>
        </p:txBody>
      </p:sp>
      <p:pic>
        <p:nvPicPr>
          <p:cNvPr id="428" name="Google Shape;42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648425"/>
            <a:ext cx="8839199" cy="1471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91150" y="3424853"/>
            <a:ext cx="4196179" cy="1718648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4125" y="3937025"/>
            <a:ext cx="2512526" cy="93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3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Implementation - CartPole/Acrobot</a:t>
            </a:r>
            <a:endParaRPr/>
          </a:p>
        </p:txBody>
      </p:sp>
      <p:pic>
        <p:nvPicPr>
          <p:cNvPr id="436" name="Google Shape;43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7950" y="1297794"/>
            <a:ext cx="7030500" cy="34794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3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PPO vs REINFORCE - CartPole</a:t>
            </a:r>
            <a:endParaRPr/>
          </a:p>
        </p:txBody>
      </p:sp>
      <p:pic>
        <p:nvPicPr>
          <p:cNvPr id="442" name="Google Shape;442;p38"/>
          <p:cNvPicPr preferRelativeResize="0"/>
          <p:nvPr/>
        </p:nvPicPr>
        <p:blipFill rotWithShape="1">
          <a:blip r:embed="rId3">
            <a:alphaModFix/>
          </a:blip>
          <a:srcRect b="0" l="4793" r="6592" t="0"/>
          <a:stretch/>
        </p:blipFill>
        <p:spPr>
          <a:xfrm>
            <a:off x="114800" y="1477212"/>
            <a:ext cx="4457199" cy="3353438"/>
          </a:xfrm>
          <a:prstGeom prst="rect">
            <a:avLst/>
          </a:prstGeom>
          <a:noFill/>
          <a:ln>
            <a:noFill/>
          </a:ln>
        </p:spPr>
      </p:pic>
      <p:pic>
        <p:nvPicPr>
          <p:cNvPr id="443" name="Google Shape;443;p38"/>
          <p:cNvPicPr preferRelativeResize="0"/>
          <p:nvPr/>
        </p:nvPicPr>
        <p:blipFill rotWithShape="1">
          <a:blip r:embed="rId4">
            <a:alphaModFix/>
          </a:blip>
          <a:srcRect b="2723" l="5803" r="8718" t="0"/>
          <a:stretch/>
        </p:blipFill>
        <p:spPr>
          <a:xfrm>
            <a:off x="4475200" y="1463200"/>
            <a:ext cx="4457199" cy="3381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39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PPO vs REINFORCE - Acrobot</a:t>
            </a:r>
            <a:endParaRPr/>
          </a:p>
        </p:txBody>
      </p:sp>
      <p:pic>
        <p:nvPicPr>
          <p:cNvPr id="449" name="Google Shape;449;p39"/>
          <p:cNvPicPr preferRelativeResize="0"/>
          <p:nvPr/>
        </p:nvPicPr>
        <p:blipFill rotWithShape="1">
          <a:blip r:embed="rId3">
            <a:alphaModFix/>
          </a:blip>
          <a:srcRect b="1584" l="0" r="8012" t="0"/>
          <a:stretch/>
        </p:blipFill>
        <p:spPr>
          <a:xfrm>
            <a:off x="0" y="1597887"/>
            <a:ext cx="4626525" cy="33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0" name="Google Shape;450;p39"/>
          <p:cNvPicPr preferRelativeResize="0"/>
          <p:nvPr/>
        </p:nvPicPr>
        <p:blipFill rotWithShape="1">
          <a:blip r:embed="rId4">
            <a:alphaModFix/>
          </a:blip>
          <a:srcRect b="0" l="4870" r="0" t="0"/>
          <a:stretch/>
        </p:blipFill>
        <p:spPr>
          <a:xfrm>
            <a:off x="4572000" y="1617785"/>
            <a:ext cx="4626525" cy="32421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1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</a:t>
            </a:r>
            <a:endParaRPr/>
          </a:p>
        </p:txBody>
      </p:sp>
      <p:sp>
        <p:nvSpPr>
          <p:cNvPr id="290" name="Google Shape;290;p15"/>
          <p:cNvSpPr txBox="1"/>
          <p:nvPr>
            <p:ph idx="1" type="body"/>
          </p:nvPr>
        </p:nvSpPr>
        <p:spPr>
          <a:xfrm>
            <a:off x="311875" y="1597875"/>
            <a:ext cx="3699000" cy="257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Introduction to Reinforcement Learning and boilerplate </a:t>
            </a:r>
            <a:r>
              <a:rPr lang="en"/>
              <a:t>definitions</a:t>
            </a:r>
            <a:r>
              <a:rPr lang="en"/>
              <a:t> and functions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Q-Learning and Deep Q-Networks (DQN)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Policy Gradient Methods (REINFORCE)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Trust Region Methods (TRPO)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Proximal Policy Optimization</a:t>
            </a:r>
            <a:endParaRPr/>
          </a:p>
        </p:txBody>
      </p:sp>
      <p:pic>
        <p:nvPicPr>
          <p:cNvPr id="291" name="Google Shape;29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33425" y="1597876"/>
            <a:ext cx="5020883" cy="257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Markov Decision Processes</a:t>
            </a:r>
            <a:endParaRPr/>
          </a:p>
        </p:txBody>
      </p:sp>
      <p:sp>
        <p:nvSpPr>
          <p:cNvPr id="297" name="Google Shape;297;p16"/>
          <p:cNvSpPr txBox="1"/>
          <p:nvPr>
            <p:ph idx="1" type="body"/>
          </p:nvPr>
        </p:nvSpPr>
        <p:spPr>
          <a:xfrm>
            <a:off x="791125" y="1510825"/>
            <a:ext cx="34038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Can model reinforcement learning as a Markov Decision Process (MDP) represented by a </a:t>
            </a:r>
            <a:r>
              <a:rPr lang="en">
                <a:solidFill>
                  <a:srgbClr val="000000"/>
                </a:solidFill>
                <a:highlight>
                  <a:srgbClr val="FFFFFF"/>
                </a:highlight>
              </a:rPr>
              <a:t>represented by a tuple (S, A, P, R, η) </a:t>
            </a:r>
            <a:endParaRPr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rgbClr val="000000"/>
              </a:solidFill>
              <a:highlight>
                <a:srgbClr val="FFFFFF"/>
              </a:highlight>
            </a:endParaRPr>
          </a:p>
        </p:txBody>
      </p:sp>
      <p:pic>
        <p:nvPicPr>
          <p:cNvPr id="298" name="Google Shape;29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50550" y="1419251"/>
            <a:ext cx="4524976" cy="289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1123" y="2725323"/>
            <a:ext cx="3106975" cy="49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80825" y="3223518"/>
            <a:ext cx="2821805" cy="49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1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Episode and Return</a:t>
            </a:r>
            <a:endParaRPr/>
          </a:p>
        </p:txBody>
      </p:sp>
      <p:pic>
        <p:nvPicPr>
          <p:cNvPr id="306" name="Google Shape;30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6413" y="1466075"/>
            <a:ext cx="8231174" cy="137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5063" y="2880125"/>
            <a:ext cx="8073874" cy="1688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1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Policy</a:t>
            </a:r>
            <a:endParaRPr/>
          </a:p>
        </p:txBody>
      </p:sp>
      <p:pic>
        <p:nvPicPr>
          <p:cNvPr id="313" name="Google Shape;31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9275" y="1627675"/>
            <a:ext cx="8305450" cy="201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19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State and Value Functions</a:t>
            </a:r>
            <a:endParaRPr/>
          </a:p>
        </p:txBody>
      </p:sp>
      <p:pic>
        <p:nvPicPr>
          <p:cNvPr id="319" name="Google Shape;31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488" y="1407234"/>
            <a:ext cx="8115023" cy="30711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20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Bellman Equations</a:t>
            </a:r>
            <a:endParaRPr/>
          </a:p>
        </p:txBody>
      </p:sp>
      <p:sp>
        <p:nvSpPr>
          <p:cNvPr id="325" name="Google Shape;325;p20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26" name="Google Shape;32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5988" y="1669851"/>
            <a:ext cx="7832033" cy="254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21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Bellman Optimality and Policy extraction</a:t>
            </a:r>
            <a:endParaRPr/>
          </a:p>
        </p:txBody>
      </p:sp>
      <p:pic>
        <p:nvPicPr>
          <p:cNvPr id="332" name="Google Shape;33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588" y="1597875"/>
            <a:ext cx="8494927" cy="256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